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640" y="0"/>
                </a:moveTo>
                <a:lnTo>
                  <a:pt x="0" y="0"/>
                </a:lnTo>
                <a:lnTo>
                  <a:pt x="0" y="6377939"/>
                </a:lnTo>
                <a:lnTo>
                  <a:pt x="11724640" y="6377939"/>
                </a:lnTo>
                <a:lnTo>
                  <a:pt x="1172464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640" y="6377939"/>
                </a:lnTo>
                <a:lnTo>
                  <a:pt x="11724640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78660" y="37338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6" y="0"/>
            <a:ext cx="12188952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92095" y="2821622"/>
            <a:ext cx="6611620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140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640" y="0"/>
                </a:moveTo>
                <a:lnTo>
                  <a:pt x="0" y="0"/>
                </a:lnTo>
                <a:lnTo>
                  <a:pt x="0" y="6377939"/>
                </a:lnTo>
                <a:lnTo>
                  <a:pt x="11724640" y="6377939"/>
                </a:lnTo>
                <a:lnTo>
                  <a:pt x="11724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7529" y="570166"/>
            <a:ext cx="7536941" cy="129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7713" y="2012696"/>
            <a:ext cx="9656572" cy="3933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100267182-chaloupka-na-vrsku/206552116050005" TargetMode="External"/><Relationship Id="rId2" Type="http://schemas.openxmlformats.org/officeDocument/2006/relationships/hyperlink" Target="https://www.youtube.com/watch?v=s9xdstMhDfQ&amp;ab_channel=ENTENT%C3%9DK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MÁME</a:t>
            </a:r>
            <a:r>
              <a:rPr spc="-200" dirty="0"/>
              <a:t> </a:t>
            </a:r>
            <a:r>
              <a:rPr spc="-20" dirty="0"/>
              <a:t>TU</a:t>
            </a:r>
            <a:r>
              <a:rPr spc="-150" dirty="0"/>
              <a:t> </a:t>
            </a:r>
            <a:r>
              <a:rPr spc="-45" dirty="0"/>
              <a:t>VELIKONOCE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8650" y="3853433"/>
            <a:ext cx="210654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lang="cs-CZ" sz="220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2200" spc="-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r>
              <a:rPr sz="2200" spc="-18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200" spc="5" dirty="0">
                <a:solidFill>
                  <a:srgbClr val="FFFFFF"/>
                </a:solidFill>
                <a:latin typeface="Corbel"/>
                <a:cs typeface="Corbel"/>
              </a:rPr>
              <a:t>KE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endParaRPr sz="2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598420" marR="5080" indent="-2586355">
              <a:lnSpc>
                <a:spcPts val="4740"/>
              </a:lnSpc>
              <a:spcBef>
                <a:spcPts val="710"/>
              </a:spcBef>
            </a:pPr>
            <a:r>
              <a:rPr spc="-25" dirty="0"/>
              <a:t>VELIKONOČNÍ </a:t>
            </a:r>
            <a:r>
              <a:rPr spc="-20" dirty="0"/>
              <a:t>(někdy </a:t>
            </a:r>
            <a:r>
              <a:rPr spc="-10" dirty="0">
                <a:solidFill>
                  <a:srgbClr val="FF0000"/>
                </a:solidFill>
              </a:rPr>
              <a:t>červené</a:t>
            </a:r>
            <a:r>
              <a:rPr spc="-10" dirty="0"/>
              <a:t>) </a:t>
            </a:r>
            <a:r>
              <a:rPr spc="-894" dirty="0"/>
              <a:t> </a:t>
            </a:r>
            <a:r>
              <a:rPr dirty="0"/>
              <a:t>PONDĚLÍ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0155" y="1943227"/>
            <a:ext cx="8995410" cy="176593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24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Chlapci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chodí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s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pomlázkou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vyšlehat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holky,</a:t>
            </a:r>
            <a:r>
              <a:rPr sz="2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aby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měly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dostatek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síly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krásy</a:t>
            </a: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  <a:p>
            <a:pPr marL="195580" indent="-183515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Za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odměnu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od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holek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dostanou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malovaná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vajíčka,</a:t>
            </a:r>
            <a:r>
              <a:rPr sz="2200" spc="-7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stuhy,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různé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dárky</a:t>
            </a: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  <a:p>
            <a:pPr marL="195580" marR="5080" indent="-183515">
              <a:lnSpc>
                <a:spcPts val="2380"/>
              </a:lnSpc>
              <a:spcBef>
                <a:spcPts val="142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některých domácnostech přichází velikonoční zajíček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schovává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dětem po </a:t>
            </a:r>
            <a:r>
              <a:rPr sz="2200" spc="-4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zahradě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malovaná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vajíčka,</a:t>
            </a:r>
            <a:r>
              <a:rPr sz="2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děti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je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pak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musí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najít</a:t>
            </a: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155" y="4647027"/>
            <a:ext cx="4445635" cy="495007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22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jak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trávíš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velikonoční</a:t>
            </a:r>
            <a:r>
              <a:rPr sz="2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pondělí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ty?</a:t>
            </a:r>
            <a:endParaRPr sz="2200" dirty="0">
              <a:latin typeface="Wingdings"/>
              <a:cs typeface="Wingding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8108" y="3716959"/>
            <a:ext cx="4108323" cy="20927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075" y="872109"/>
            <a:ext cx="8669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orbel"/>
                <a:cs typeface="Corbel"/>
              </a:rPr>
              <a:t>PÍ</a:t>
            </a:r>
            <a:r>
              <a:rPr b="0" spc="-20" dirty="0">
                <a:latin typeface="Corbel"/>
                <a:cs typeface="Corbel"/>
              </a:rPr>
              <a:t>S</a:t>
            </a:r>
            <a:r>
              <a:rPr b="0" spc="-5" dirty="0">
                <a:latin typeface="Corbel"/>
                <a:cs typeface="Corbel"/>
              </a:rPr>
              <a:t>NÍČK</a:t>
            </a:r>
            <a:r>
              <a:rPr b="0" dirty="0">
                <a:latin typeface="Corbel"/>
                <a:cs typeface="Corbel"/>
              </a:rPr>
              <a:t>A</a:t>
            </a:r>
            <a:r>
              <a:rPr b="0" spc="-215" dirty="0">
                <a:latin typeface="Corbel"/>
                <a:cs typeface="Corbel"/>
              </a:rPr>
              <a:t> </a:t>
            </a:r>
            <a:r>
              <a:rPr b="0" dirty="0">
                <a:latin typeface="Corbel"/>
                <a:cs typeface="Corbel"/>
              </a:rPr>
              <a:t>A</a:t>
            </a:r>
            <a:r>
              <a:rPr b="0" spc="-16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ZAS</a:t>
            </a:r>
            <a:r>
              <a:rPr b="0" spc="-170" dirty="0">
                <a:latin typeface="Corbel"/>
                <a:cs typeface="Corbel"/>
              </a:rPr>
              <a:t>L</a:t>
            </a:r>
            <a:r>
              <a:rPr b="0" spc="-5" dirty="0">
                <a:latin typeface="Corbel"/>
                <a:cs typeface="Corbel"/>
              </a:rPr>
              <a:t>O</a:t>
            </a:r>
            <a:r>
              <a:rPr b="0" spc="10" dirty="0">
                <a:latin typeface="Corbel"/>
                <a:cs typeface="Corbel"/>
              </a:rPr>
              <a:t>U</a:t>
            </a:r>
            <a:r>
              <a:rPr b="0" spc="-5" dirty="0">
                <a:latin typeface="Corbel"/>
                <a:cs typeface="Corbel"/>
              </a:rPr>
              <a:t>ŽEN</a:t>
            </a:r>
            <a:r>
              <a:rPr b="0" dirty="0">
                <a:latin typeface="Corbel"/>
                <a:cs typeface="Corbel"/>
              </a:rPr>
              <a:t>Á</a:t>
            </a:r>
            <a:r>
              <a:rPr b="0" spc="-200" dirty="0">
                <a:latin typeface="Corbel"/>
                <a:cs typeface="Corbel"/>
              </a:rPr>
              <a:t> </a:t>
            </a:r>
            <a:r>
              <a:rPr b="0" spc="-5" dirty="0">
                <a:latin typeface="Corbel"/>
                <a:cs typeface="Corbel"/>
              </a:rPr>
              <a:t>O</a:t>
            </a:r>
            <a:r>
              <a:rPr b="0" spc="10" dirty="0">
                <a:latin typeface="Corbel"/>
                <a:cs typeface="Corbel"/>
              </a:rPr>
              <a:t>D</a:t>
            </a:r>
            <a:r>
              <a:rPr b="0" dirty="0">
                <a:latin typeface="Corbel"/>
                <a:cs typeface="Corbel"/>
              </a:rPr>
              <a:t>MĚNA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2012696"/>
            <a:ext cx="9627870" cy="397352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95580" marR="565150" indent="-182880">
              <a:lnSpc>
                <a:spcPts val="2120"/>
              </a:lnSpc>
              <a:spcBef>
                <a:spcPts val="605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Abyc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h ti</a:t>
            </a:r>
            <a:r>
              <a:rPr sz="2200" spc="-1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0" dirty="0" err="1">
                <a:solidFill>
                  <a:srgbClr val="A6B727"/>
                </a:solidFill>
                <a:latin typeface="Corbel"/>
                <a:cs typeface="Corbel"/>
              </a:rPr>
              <a:t>Velikonoce</a:t>
            </a:r>
            <a:r>
              <a:rPr sz="2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udělal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ještě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trochu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veselejší,</a:t>
            </a:r>
            <a:r>
              <a:rPr sz="2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mám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pro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spc="5" dirty="0">
                <a:solidFill>
                  <a:srgbClr val="A6B727"/>
                </a:solidFill>
                <a:latin typeface="Corbel"/>
                <a:cs typeface="Corbel"/>
              </a:rPr>
              <a:t>tebe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písničku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 </a:t>
            </a:r>
            <a:r>
              <a:rPr sz="2200" spc="-4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Velikonocích.</a:t>
            </a:r>
            <a:r>
              <a:rPr sz="2200" spc="-1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Snad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ti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bude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líbit.</a:t>
            </a:r>
            <a:endParaRPr sz="2200" dirty="0">
              <a:latin typeface="Corbel"/>
              <a:cs typeface="Corbel"/>
            </a:endParaRPr>
          </a:p>
          <a:p>
            <a:pPr marL="195580" marR="67310" indent="-182880">
              <a:lnSpc>
                <a:spcPts val="2120"/>
              </a:lnSpc>
              <a:spcBef>
                <a:spcPts val="1380"/>
              </a:spcBef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Odkaz: 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u="heavy" spc="-5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latin typeface="Corbel"/>
                <a:cs typeface="Corbel"/>
                <a:hlinkClick r:id="rId2"/>
              </a:rPr>
              <a:t>https://www.youtube.com/watch?v=s9xdstMhDfQ&amp;ab_channel=ENTENT%C3%9 </a:t>
            </a:r>
            <a:r>
              <a:rPr sz="2200" spc="-430" dirty="0">
                <a:solidFill>
                  <a:srgbClr val="F59E00"/>
                </a:solidFill>
                <a:latin typeface="Corbel"/>
                <a:cs typeface="Corbel"/>
              </a:rPr>
              <a:t> </a:t>
            </a:r>
            <a:r>
              <a:rPr sz="2200" u="heavy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latin typeface="Corbel"/>
                <a:cs typeface="Corbel"/>
                <a:hlinkClick r:id="rId2"/>
              </a:rPr>
              <a:t>DKY</a:t>
            </a:r>
            <a:endParaRPr sz="2200" dirty="0">
              <a:latin typeface="Corbel"/>
              <a:cs typeface="Corbel"/>
            </a:endParaRPr>
          </a:p>
          <a:p>
            <a:pPr marL="195580" indent="-182880">
              <a:lnSpc>
                <a:spcPts val="2380"/>
              </a:lnSpc>
              <a:spcBef>
                <a:spcPts val="875"/>
              </a:spcBef>
              <a:buSzPct val="79545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odměna?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I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tu pro</a:t>
            </a:r>
            <a:r>
              <a:rPr sz="2200" spc="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spc="10" dirty="0">
                <a:solidFill>
                  <a:srgbClr val="A6B727"/>
                </a:solidFill>
                <a:latin typeface="Corbel"/>
                <a:cs typeface="Corbel"/>
              </a:rPr>
              <a:t>tebe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mám.</a:t>
            </a:r>
            <a:r>
              <a:rPr sz="2200" spc="-8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J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e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to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pohádka</a:t>
            </a:r>
            <a:r>
              <a:rPr sz="2200" spc="-1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Chaloupka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na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vršku</a:t>
            </a: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,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tentokrát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</a:t>
            </a:r>
            <a:endParaRPr sz="2200" dirty="0">
              <a:latin typeface="Corbel"/>
              <a:cs typeface="Corbel"/>
            </a:endParaRPr>
          </a:p>
          <a:p>
            <a:pPr marL="195580">
              <a:lnSpc>
                <a:spcPts val="2380"/>
              </a:lnSpc>
            </a:pP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tom</a:t>
            </a:r>
            <a:r>
              <a:rPr sz="2200" spc="-7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Jak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spc="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pomlázky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ztratily.</a:t>
            </a:r>
            <a:endParaRPr sz="2200" dirty="0">
              <a:latin typeface="Corbel"/>
              <a:cs typeface="Corbel"/>
            </a:endParaRPr>
          </a:p>
          <a:p>
            <a:pPr marL="12700">
              <a:lnSpc>
                <a:spcPts val="2380"/>
              </a:lnSpc>
              <a:spcBef>
                <a:spcPts val="865"/>
              </a:spcBef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Odkaz:</a:t>
            </a:r>
            <a:r>
              <a:rPr sz="2200" spc="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u="heavy" spc="-10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latin typeface="Corbel"/>
                <a:cs typeface="Corbel"/>
                <a:hlinkClick r:id="rId3"/>
              </a:rPr>
              <a:t>https://www.ceskatelevize.cz/ivysilani/1100267182-chaloupka-na-</a:t>
            </a:r>
            <a:endParaRPr sz="2200" dirty="0">
              <a:latin typeface="Corbel"/>
              <a:cs typeface="Corbel"/>
            </a:endParaRPr>
          </a:p>
          <a:p>
            <a:pPr marL="195580">
              <a:lnSpc>
                <a:spcPts val="2380"/>
              </a:lnSpc>
            </a:pPr>
            <a:r>
              <a:rPr sz="2200" u="heavy" spc="-10" dirty="0">
                <a:solidFill>
                  <a:srgbClr val="F59E00"/>
                </a:solidFill>
                <a:uFill>
                  <a:solidFill>
                    <a:srgbClr val="F59E00"/>
                  </a:solidFill>
                </a:uFill>
                <a:latin typeface="Corbel"/>
                <a:cs typeface="Corbel"/>
                <a:hlinkClick r:id="rId3"/>
              </a:rPr>
              <a:t>vrsku/206552116050005</a:t>
            </a:r>
            <a:endParaRPr sz="22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D</a:t>
            </a:r>
            <a:r>
              <a:rPr sz="2200" spc="5" dirty="0" err="1">
                <a:solidFill>
                  <a:srgbClr val="A6B727"/>
                </a:solidFill>
                <a:latin typeface="Corbel"/>
                <a:cs typeface="Corbel"/>
              </a:rPr>
              <a:t>o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ufám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,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ž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e 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s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i</a:t>
            </a:r>
            <a:r>
              <a:rPr sz="2200" spc="-1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75" dirty="0" err="1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e</a:t>
            </a:r>
            <a:r>
              <a:rPr sz="2200" spc="10" dirty="0" err="1">
                <a:solidFill>
                  <a:srgbClr val="A6B727"/>
                </a:solidFill>
                <a:latin typeface="Corbel"/>
                <a:cs typeface="Corbel"/>
              </a:rPr>
              <a:t>l</a:t>
            </a:r>
            <a:r>
              <a:rPr sz="2200" spc="5" dirty="0" err="1">
                <a:solidFill>
                  <a:srgbClr val="A6B727"/>
                </a:solidFill>
                <a:latin typeface="Corbel"/>
                <a:cs typeface="Corbel"/>
              </a:rPr>
              <a:t>i</a:t>
            </a:r>
            <a:r>
              <a:rPr sz="2200" spc="-35" dirty="0" err="1">
                <a:solidFill>
                  <a:srgbClr val="A6B727"/>
                </a:solidFill>
                <a:latin typeface="Corbel"/>
                <a:cs typeface="Corbel"/>
              </a:rPr>
              <a:t>k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o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n</a:t>
            </a:r>
            <a:r>
              <a:rPr sz="2200" spc="5" dirty="0" err="1">
                <a:solidFill>
                  <a:srgbClr val="A6B727"/>
                </a:solidFill>
                <a:latin typeface="Corbel"/>
                <a:cs typeface="Corbel"/>
              </a:rPr>
              <a:t>o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c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e</a:t>
            </a:r>
            <a:r>
              <a:rPr sz="2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už</a:t>
            </a:r>
            <a:r>
              <a:rPr sz="2200" spc="10" dirty="0" err="1">
                <a:solidFill>
                  <a:srgbClr val="A6B727"/>
                </a:solidFill>
                <a:latin typeface="Corbel"/>
                <a:cs typeface="Corbel"/>
              </a:rPr>
              <a:t>i</a:t>
            </a:r>
            <a:r>
              <a:rPr sz="2200" spc="5" dirty="0" err="1">
                <a:solidFill>
                  <a:srgbClr val="A6B727"/>
                </a:solidFill>
                <a:latin typeface="Corbel"/>
                <a:cs typeface="Corbel"/>
              </a:rPr>
              <a:t>j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e</a:t>
            </a: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š</a:t>
            </a:r>
            <a:r>
              <a:rPr lang="cs-CZ" sz="2200" spc="-15" dirty="0">
                <a:solidFill>
                  <a:srgbClr val="A6B727"/>
                </a:solidFill>
                <a:latin typeface="Corbel"/>
                <a:cs typeface="Corbel"/>
              </a:rPr>
              <a:t>.</a:t>
            </a:r>
          </a:p>
          <a:p>
            <a:pPr marL="12700" algn="r">
              <a:lnSpc>
                <a:spcPct val="100000"/>
              </a:lnSpc>
              <a:spcBef>
                <a:spcPts val="880"/>
              </a:spcBef>
            </a:pPr>
            <a:r>
              <a:rPr lang="cs-CZ" sz="2200" spc="-145" dirty="0">
                <a:solidFill>
                  <a:srgbClr val="A6B727"/>
                </a:solidFill>
                <a:latin typeface="Corbel"/>
                <a:cs typeface="Corbel"/>
              </a:rPr>
              <a:t>Tvůj </a:t>
            </a:r>
            <a:r>
              <a:rPr sz="2200" spc="-145" dirty="0" err="1">
                <a:solidFill>
                  <a:srgbClr val="A6B727"/>
                </a:solidFill>
                <a:latin typeface="Corbel"/>
                <a:cs typeface="Corbel"/>
              </a:rPr>
              <a:t>T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rpa</a:t>
            </a:r>
            <a:r>
              <a:rPr sz="2200" spc="-15" dirty="0" err="1">
                <a:solidFill>
                  <a:srgbClr val="A6B727"/>
                </a:solidFill>
                <a:latin typeface="Corbel"/>
                <a:cs typeface="Corbel"/>
              </a:rPr>
              <a:t>s</a:t>
            </a:r>
            <a:r>
              <a:rPr sz="2200" spc="5" dirty="0" err="1">
                <a:solidFill>
                  <a:srgbClr val="A6B727"/>
                </a:solidFill>
                <a:latin typeface="Corbel"/>
                <a:cs typeface="Corbel"/>
              </a:rPr>
              <a:t>lí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k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Wingdings"/>
                <a:cs typeface="Wingdings"/>
              </a:rPr>
              <a:t></a:t>
            </a:r>
            <a:endParaRPr sz="22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57" y="872109"/>
            <a:ext cx="662654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 err="1">
                <a:solidFill>
                  <a:srgbClr val="A6B727"/>
                </a:solidFill>
                <a:latin typeface="Corbel"/>
                <a:cs typeface="Corbel"/>
              </a:rPr>
              <a:t>Ahoj</a:t>
            </a:r>
            <a:r>
              <a:rPr b="0" spc="-114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b="0" spc="-114" dirty="0">
                <a:solidFill>
                  <a:srgbClr val="A6B727"/>
                </a:solidFill>
              </a:rPr>
              <a:t>kamaráde/kamarádko</a:t>
            </a:r>
            <a:r>
              <a:rPr b="0" dirty="0">
                <a:solidFill>
                  <a:srgbClr val="A6B727"/>
                </a:solidFill>
                <a:latin typeface="Corbel"/>
                <a:cs typeface="Corbel"/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2012696"/>
            <a:ext cx="9648190" cy="239616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95580" marR="941069" indent="-182880">
              <a:lnSpc>
                <a:spcPts val="2120"/>
              </a:lnSpc>
              <a:spcBef>
                <a:spcPts val="605"/>
              </a:spcBef>
            </a:pP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Čas tak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rychle letí. Nedávno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jsme společně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slavili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Vánoce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 najedou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jsou tu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Velikonoce.</a:t>
            </a:r>
            <a:r>
              <a:rPr sz="2200" spc="-10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endParaRPr lang="cs-CZ" sz="2200" spc="-105" dirty="0">
              <a:solidFill>
                <a:srgbClr val="A6B727"/>
              </a:solidFill>
              <a:latin typeface="Corbel"/>
              <a:cs typeface="Corbel"/>
            </a:endParaRPr>
          </a:p>
          <a:p>
            <a:pPr marL="195580" marR="941069" indent="-182880">
              <a:lnSpc>
                <a:spcPts val="2120"/>
              </a:lnSpc>
              <a:spcBef>
                <a:spcPts val="605"/>
              </a:spcBef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co</a:t>
            </a:r>
            <a:r>
              <a:rPr sz="2200" spc="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tě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čeká?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Nejdříve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tě</a:t>
            </a:r>
            <a:r>
              <a:rPr sz="2200" spc="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seznámím</a:t>
            </a:r>
            <a:r>
              <a:rPr sz="2200" spc="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s</a:t>
            </a:r>
            <a:r>
              <a:rPr sz="2200" spc="4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velikonočním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týdnem.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Každý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totiž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něc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zname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ná.</a:t>
            </a:r>
            <a:r>
              <a:rPr sz="2200" spc="-1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65" dirty="0">
                <a:solidFill>
                  <a:srgbClr val="A6B727"/>
                </a:solidFill>
                <a:latin typeface="Corbel"/>
                <a:cs typeface="Corbel"/>
              </a:rPr>
              <a:t>T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k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é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p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ro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spc="5" dirty="0">
                <a:solidFill>
                  <a:srgbClr val="A6B727"/>
                </a:solidFill>
                <a:latin typeface="Corbel"/>
                <a:cs typeface="Corbel"/>
              </a:rPr>
              <a:t>tebe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mám</a:t>
            </a:r>
            <a:r>
              <a:rPr sz="2200" spc="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j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arní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hl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ed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čku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,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0" dirty="0" err="1">
                <a:solidFill>
                  <a:srgbClr val="A6B727"/>
                </a:solidFill>
                <a:latin typeface="Corbel"/>
                <a:cs typeface="Corbel"/>
              </a:rPr>
              <a:t>p</a:t>
            </a:r>
            <a:r>
              <a:rPr sz="2200" spc="5" dirty="0" err="1">
                <a:solidFill>
                  <a:srgbClr val="A6B727"/>
                </a:solidFill>
                <a:latin typeface="Corbel"/>
                <a:cs typeface="Corbel"/>
              </a:rPr>
              <a:t>í</a:t>
            </a:r>
            <a:r>
              <a:rPr sz="2200" spc="-10" dirty="0" err="1">
                <a:solidFill>
                  <a:srgbClr val="A6B727"/>
                </a:solidFill>
                <a:latin typeface="Corbel"/>
                <a:cs typeface="Corbel"/>
              </a:rPr>
              <a:t>s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n</a:t>
            </a:r>
            <a:r>
              <a:rPr sz="2200" spc="5" dirty="0" err="1">
                <a:solidFill>
                  <a:srgbClr val="A6B727"/>
                </a:solidFill>
                <a:latin typeface="Corbel"/>
                <a:cs typeface="Corbel"/>
              </a:rPr>
              <a:t>i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čk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u</a:t>
            </a: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,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z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odměnu  pohádku.</a:t>
            </a: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200" dirty="0">
              <a:latin typeface="Corbel"/>
              <a:cs typeface="Corbel"/>
            </a:endParaRPr>
          </a:p>
          <a:p>
            <a:pPr marR="1720214" algn="r">
              <a:lnSpc>
                <a:spcPct val="100000"/>
              </a:lnSpc>
              <a:spcBef>
                <a:spcPts val="1714"/>
              </a:spcBef>
            </a:pPr>
            <a:r>
              <a:rPr lang="cs-CZ" sz="2200" dirty="0">
                <a:solidFill>
                  <a:srgbClr val="A6B727"/>
                </a:solidFill>
                <a:latin typeface="Corbel"/>
                <a:cs typeface="Corbel"/>
              </a:rPr>
              <a:t>Tvůj </a:t>
            </a:r>
            <a:r>
              <a:rPr sz="2200" spc="-16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45" dirty="0">
                <a:solidFill>
                  <a:srgbClr val="A6B727"/>
                </a:solidFill>
                <a:latin typeface="Corbel"/>
                <a:cs typeface="Corbel"/>
              </a:rPr>
              <a:t>T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rpa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s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lí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k</a:t>
            </a:r>
            <a:endParaRPr sz="22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8319" y="3545840"/>
            <a:ext cx="209042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014" y="872109"/>
            <a:ext cx="86226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EF"/>
                </a:solidFill>
              </a:rPr>
              <a:t>MODRÉ</a:t>
            </a:r>
            <a:r>
              <a:rPr spc="-35" dirty="0">
                <a:solidFill>
                  <a:srgbClr val="00AFEF"/>
                </a:solidFill>
              </a:rPr>
              <a:t> </a:t>
            </a:r>
            <a:r>
              <a:rPr dirty="0"/>
              <a:t>PONDĚLÍ</a:t>
            </a:r>
            <a:r>
              <a:rPr spc="-190" dirty="0"/>
              <a:t> </a:t>
            </a:r>
            <a:r>
              <a:rPr dirty="0"/>
              <a:t>A</a:t>
            </a:r>
            <a:r>
              <a:rPr spc="-150" dirty="0"/>
              <a:t> </a:t>
            </a:r>
            <a:r>
              <a:rPr spc="-5" dirty="0">
                <a:solidFill>
                  <a:srgbClr val="6E6E6E"/>
                </a:solidFill>
              </a:rPr>
              <a:t>ŠEDIVÉ</a:t>
            </a:r>
            <a:r>
              <a:rPr spc="-145" dirty="0">
                <a:solidFill>
                  <a:srgbClr val="6E6E6E"/>
                </a:solidFill>
              </a:rPr>
              <a:t> </a:t>
            </a:r>
            <a:r>
              <a:rPr spc="-5" dirty="0"/>
              <a:t>ÚTERÝ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0155" y="3241421"/>
            <a:ext cx="724915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 probíhal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vždy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velký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úklid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celé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chalupy,</a:t>
            </a:r>
            <a:r>
              <a:rPr sz="2200" spc="-4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jako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třeba: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155" y="5494871"/>
            <a:ext cx="3669029" cy="98615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24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Jaké</a:t>
            </a:r>
            <a:r>
              <a:rPr sz="2200" spc="-5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domácí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práce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znáš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ty?</a:t>
            </a:r>
            <a:endParaRPr sz="2200">
              <a:latin typeface="Corbel"/>
              <a:cs typeface="Corbel"/>
            </a:endParaRPr>
          </a:p>
          <a:p>
            <a:pPr marL="195580" indent="-183515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Zkus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doma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s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úklidem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pomoct.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6708" y="1738376"/>
            <a:ext cx="1878457" cy="14792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6225" y="3606927"/>
            <a:ext cx="1258887" cy="18411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0616" y="3606800"/>
            <a:ext cx="4000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009" y="872109"/>
            <a:ext cx="4650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ŠKAREDÁ</a:t>
            </a:r>
            <a:r>
              <a:rPr spc="-200" dirty="0"/>
              <a:t> </a:t>
            </a:r>
            <a:r>
              <a:rPr spc="-5" dirty="0"/>
              <a:t>STŘEDA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713" y="1895602"/>
            <a:ext cx="9457055" cy="131574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Kdo</a:t>
            </a:r>
            <a:r>
              <a:rPr sz="2200" spc="-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spc="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bude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škaredit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mračit,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bude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mračit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po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všechny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středy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roce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Předveď,</a:t>
            </a:r>
            <a:r>
              <a:rPr sz="2200" spc="-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jak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vypadá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někdo,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kdo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mračí.</a:t>
            </a:r>
            <a:r>
              <a:rPr sz="2200" spc="-8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Ukaž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mi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,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jak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spc="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umíš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usmívat.</a:t>
            </a:r>
            <a:endParaRPr sz="2200" dirty="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485" y="3152559"/>
            <a:ext cx="2727070" cy="27270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3443" y="2936239"/>
            <a:ext cx="3159760" cy="3159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1745" y="4254372"/>
            <a:ext cx="3012058" cy="19940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6415" y="872109"/>
            <a:ext cx="4488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2D050"/>
                </a:solidFill>
              </a:rPr>
              <a:t>ZELENÝ</a:t>
            </a:r>
            <a:r>
              <a:rPr spc="-210" dirty="0">
                <a:solidFill>
                  <a:srgbClr val="92D050"/>
                </a:solidFill>
              </a:rPr>
              <a:t> </a:t>
            </a:r>
            <a:r>
              <a:rPr spc="-10" dirty="0"/>
              <a:t>ČTVRTEK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7712" y="1895602"/>
            <a:ext cx="8181087" cy="977191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40"/>
              </a:spcBef>
              <a:buSzPct val="79545"/>
              <a:buChar char="•"/>
              <a:tabLst>
                <a:tab pos="195580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se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jedla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zelená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strava,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abychom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byli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celý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 err="1">
                <a:solidFill>
                  <a:srgbClr val="A6B727"/>
                </a:solidFill>
                <a:latin typeface="Corbel"/>
                <a:cs typeface="Corbel"/>
              </a:rPr>
              <a:t>rok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zdraví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SzPct val="79545"/>
              <a:buChar char="•"/>
              <a:tabLst>
                <a:tab pos="195580" algn="l"/>
              </a:tabLst>
            </a:pP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Poznáš,</a:t>
            </a:r>
            <a:r>
              <a:rPr sz="2200" spc="-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co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je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na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obrázku?</a:t>
            </a:r>
            <a:endParaRPr sz="2200" dirty="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314" y="3070860"/>
            <a:ext cx="2641473" cy="190411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407536" y="2750820"/>
            <a:ext cx="8023859" cy="3497579"/>
            <a:chOff x="3407536" y="2750820"/>
            <a:chExt cx="8023859" cy="349757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6458" y="2750820"/>
              <a:ext cx="2424556" cy="19611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536" y="4120769"/>
              <a:ext cx="2442717" cy="2127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4205" y="2884678"/>
              <a:ext cx="1950720" cy="13258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2450" y="872109"/>
            <a:ext cx="3438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VELKÝ</a:t>
            </a:r>
            <a:r>
              <a:rPr spc="-90" dirty="0"/>
              <a:t> </a:t>
            </a:r>
            <a:r>
              <a:rPr spc="-120" dirty="0"/>
              <a:t>PÁTEK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0155" y="2076196"/>
            <a:ext cx="77292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den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podle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pověsti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otevírají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skály,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ve</a:t>
            </a:r>
            <a:r>
              <a:rPr sz="2200" spc="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kterých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nachází: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155" y="5912802"/>
            <a:ext cx="5126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Co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všechno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by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se</a:t>
            </a:r>
            <a:r>
              <a:rPr sz="2200" spc="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truhle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mohlo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nacházet?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084" y="2597467"/>
            <a:ext cx="3481832" cy="3097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0155" y="4499483"/>
            <a:ext cx="4413631" cy="18213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79340" y="912367"/>
            <a:ext cx="1170940" cy="6807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5065"/>
              </a:lnSpc>
            </a:pPr>
            <a:r>
              <a:rPr sz="4400" b="1" spc="-5" dirty="0">
                <a:solidFill>
                  <a:srgbClr val="FFFFFF"/>
                </a:solidFill>
                <a:latin typeface="Corbel"/>
                <a:cs typeface="Corbel"/>
              </a:rPr>
              <a:t>BÍLÁ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35371" y="872109"/>
            <a:ext cx="21609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SOB</a:t>
            </a:r>
            <a:r>
              <a:rPr spc="-80" dirty="0"/>
              <a:t>O</a:t>
            </a:r>
            <a:r>
              <a:rPr spc="-250" dirty="0"/>
              <a:t>T</a:t>
            </a:r>
            <a:r>
              <a:rPr dirty="0"/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0155" y="2069084"/>
            <a:ext cx="45707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hospodyňky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začínají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péct: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435" y="4947920"/>
            <a:ext cx="9296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</a:t>
            </a:r>
            <a:r>
              <a:rPr sz="2200" spc="-1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zdobí: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300" y="2499360"/>
            <a:ext cx="2909697" cy="19301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2811" y="2499360"/>
            <a:ext cx="3213481" cy="1930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155" y="531240"/>
            <a:ext cx="32912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Chlapci</a:t>
            </a:r>
            <a:r>
              <a:rPr sz="2200" spc="-5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4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</a:t>
            </a:r>
            <a:r>
              <a:rPr sz="2200" spc="-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pletou:</a:t>
            </a:r>
            <a:endParaRPr sz="22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1743" y="1358988"/>
            <a:ext cx="10584815" cy="4721225"/>
            <a:chOff x="491743" y="1358988"/>
            <a:chExt cx="10584815" cy="4721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743" y="1451165"/>
              <a:ext cx="6241973" cy="46288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9631" y="1358988"/>
              <a:ext cx="4876800" cy="4376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735" y="872109"/>
            <a:ext cx="62217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BOŽ</a:t>
            </a:r>
            <a:r>
              <a:rPr dirty="0"/>
              <a:t>Í</a:t>
            </a:r>
            <a:r>
              <a:rPr spc="-5" dirty="0"/>
              <a:t> H</a:t>
            </a:r>
            <a:r>
              <a:rPr spc="15" dirty="0"/>
              <a:t>O</a:t>
            </a:r>
            <a:r>
              <a:rPr dirty="0"/>
              <a:t>D</a:t>
            </a:r>
            <a:r>
              <a:rPr spc="-300" dirty="0"/>
              <a:t> </a:t>
            </a:r>
            <a:r>
              <a:rPr dirty="0"/>
              <a:t>VE</a:t>
            </a:r>
            <a:r>
              <a:rPr spc="-15" dirty="0"/>
              <a:t>L</a:t>
            </a:r>
            <a:r>
              <a:rPr dirty="0"/>
              <a:t>I</a:t>
            </a:r>
            <a:r>
              <a:rPr spc="-220" dirty="0"/>
              <a:t>K</a:t>
            </a:r>
            <a:r>
              <a:rPr spc="-5" dirty="0"/>
              <a:t>ON</a:t>
            </a:r>
            <a:r>
              <a:rPr spc="10" dirty="0"/>
              <a:t>O</a:t>
            </a:r>
            <a:r>
              <a:rPr spc="-5" dirty="0"/>
              <a:t>ČNÍ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0155" y="2040509"/>
            <a:ext cx="9462135" cy="6635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95580" marR="5080" indent="-183515">
              <a:lnSpc>
                <a:spcPts val="2380"/>
              </a:lnSpc>
              <a:spcBef>
                <a:spcPts val="395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Každý</a:t>
            </a:r>
            <a:r>
              <a:rPr sz="2200" spc="-6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hospodář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nosí</a:t>
            </a:r>
            <a:r>
              <a:rPr sz="2200" spc="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kus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mazance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na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zahradu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nebo</a:t>
            </a:r>
            <a:r>
              <a:rPr sz="2200" spc="-1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na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pole,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aby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bylo </a:t>
            </a:r>
            <a:r>
              <a:rPr sz="2200" spc="-43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dost: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0155" y="5699442"/>
            <a:ext cx="65135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ct val="10000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tento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den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by</a:t>
            </a:r>
            <a:r>
              <a:rPr sz="2200" spc="-1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v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žádném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jídle</a:t>
            </a:r>
            <a:r>
              <a:rPr sz="2200" spc="-35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>
                <a:solidFill>
                  <a:srgbClr val="A6B727"/>
                </a:solidFill>
                <a:latin typeface="Corbel"/>
                <a:cs typeface="Corbel"/>
              </a:rPr>
              <a:t>nemělo</a:t>
            </a:r>
            <a:r>
              <a:rPr sz="2200" spc="-2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chybět</a:t>
            </a:r>
            <a:r>
              <a:rPr sz="2200" dirty="0">
                <a:solidFill>
                  <a:srgbClr val="A6B727"/>
                </a:solidFill>
                <a:latin typeface="Corbel"/>
                <a:cs typeface="Corbel"/>
              </a:rPr>
              <a:t> </a:t>
            </a:r>
            <a:r>
              <a:rPr sz="2200" spc="-5" dirty="0" err="1">
                <a:solidFill>
                  <a:srgbClr val="A6B727"/>
                </a:solidFill>
                <a:latin typeface="Corbel"/>
                <a:cs typeface="Corbel"/>
              </a:rPr>
              <a:t>vajíčko</a:t>
            </a:r>
            <a:r>
              <a:rPr lang="cs-CZ" sz="2200" spc="-5" dirty="0">
                <a:solidFill>
                  <a:srgbClr val="A6B727"/>
                </a:solidFill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812" y="2936113"/>
            <a:ext cx="3375279" cy="23627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4058" y="2935097"/>
            <a:ext cx="3479672" cy="23615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0646" y="2935097"/>
            <a:ext cx="3561714" cy="23615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59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389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Corbel</vt:lpstr>
      <vt:lpstr>Gabriola</vt:lpstr>
      <vt:lpstr>Wingdings</vt:lpstr>
      <vt:lpstr>Office Theme</vt:lpstr>
      <vt:lpstr>MÁME TU VELIKONOCE</vt:lpstr>
      <vt:lpstr>Ahoj kamaráde/kamarádko!</vt:lpstr>
      <vt:lpstr>MODRÉ PONDĚLÍ A ŠEDIVÉ ÚTERÝ</vt:lpstr>
      <vt:lpstr>ŠKAREDÁ STŘEDA</vt:lpstr>
      <vt:lpstr>ZELENÝ ČTVRTEK</vt:lpstr>
      <vt:lpstr>VELKÝ PÁTEK</vt:lpstr>
      <vt:lpstr>SOBOTA</vt:lpstr>
      <vt:lpstr>Prezentace aplikace PowerPoint</vt:lpstr>
      <vt:lpstr>BOŽÍ HOD VELIKONOČNÍ</vt:lpstr>
      <vt:lpstr>VELIKONOČNÍ (někdy červené)  PONDĚLÍ</vt:lpstr>
      <vt:lpstr>PÍSNÍČKA A ZASLOUŽENÁ ODMĚNA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VELIKONOČNÍ TÝDEN</dc:title>
  <dc:creator>Tomáš Dvořák</dc:creator>
  <cp:lastModifiedBy>Šimánová Veronika</cp:lastModifiedBy>
  <cp:revision>5</cp:revision>
  <dcterms:created xsi:type="dcterms:W3CDTF">2022-05-25T08:05:44Z</dcterms:created>
  <dcterms:modified xsi:type="dcterms:W3CDTF">2023-02-09T10:08:22Z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2022-05-25T00:00:00Z</vt:filetime>
  </property>
</Properties>
</file>