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mstroubky.cz/wp-content/uploads/2021/03/Jak-skrivan-probudil-jaro-pohadka.pdf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7480" y="3510279"/>
            <a:ext cx="3042920" cy="81280"/>
            <a:chOff x="1427480" y="3510279"/>
            <a:chExt cx="3042920" cy="81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7480" y="3510279"/>
              <a:ext cx="3042920" cy="812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63675" y="3550157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524"/>
                  </a:lnTo>
                </a:path>
              </a:pathLst>
            </a:custGeom>
            <a:ln w="9525">
              <a:solidFill>
                <a:srgbClr val="E9EA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485640" y="3472179"/>
            <a:ext cx="3230880" cy="154940"/>
            <a:chOff x="4485640" y="3472179"/>
            <a:chExt cx="3230880" cy="1549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3600" y="3510279"/>
              <a:ext cx="3042920" cy="812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08525" y="3550157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524"/>
                  </a:lnTo>
                </a:path>
              </a:pathLst>
            </a:custGeom>
            <a:ln w="9525">
              <a:solidFill>
                <a:srgbClr val="E9EA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5640" y="3472179"/>
              <a:ext cx="154939" cy="1549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1327" y="3507231"/>
              <a:ext cx="83820" cy="8381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87220" y="1351280"/>
            <a:ext cx="5466080" cy="919480"/>
            <a:chOff x="1887220" y="1351280"/>
            <a:chExt cx="5466080" cy="91948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5452" y="1658237"/>
              <a:ext cx="4749675" cy="5957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7220" y="1351280"/>
              <a:ext cx="5466080" cy="91948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5613" y="2348814"/>
            <a:ext cx="6336665" cy="42245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B4758B7-F7E5-4F43-A423-4E916D043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2" t="15516" r="12282" b="15096"/>
          <a:stretch/>
        </p:blipFill>
        <p:spPr>
          <a:xfrm>
            <a:off x="4600113" y="2067075"/>
            <a:ext cx="3657600" cy="475864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6200" y="1031821"/>
            <a:ext cx="8991600" cy="5793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sz="2600" spc="-15" dirty="0">
                <a:latin typeface="Constantia"/>
                <a:cs typeface="Constantia"/>
              </a:rPr>
              <a:t>tady kouzelný Trpaslík z pohádkového světa!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sz="2600" spc="-15" dirty="0">
                <a:latin typeface="Constantia"/>
                <a:cs typeface="Constantia"/>
              </a:rPr>
              <a:t>Já i další pohádkové postavy už máme velkou radost z toho, že přišlo jaro.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600" spc="-15" dirty="0" err="1">
                <a:latin typeface="Constantia"/>
                <a:cs typeface="Constantia"/>
              </a:rPr>
              <a:t>Musím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říct, </a:t>
            </a:r>
            <a:r>
              <a:rPr sz="2600" spc="-15" dirty="0">
                <a:latin typeface="Constantia"/>
                <a:cs typeface="Constantia"/>
              </a:rPr>
              <a:t>že </a:t>
            </a:r>
            <a:r>
              <a:rPr sz="2600" spc="-5" dirty="0">
                <a:latin typeface="Constantia"/>
                <a:cs typeface="Constantia"/>
              </a:rPr>
              <a:t>jsem </a:t>
            </a:r>
            <a:r>
              <a:rPr sz="2600" dirty="0">
                <a:latin typeface="Constantia"/>
                <a:cs typeface="Constantia"/>
              </a:rPr>
              <a:t>se </a:t>
            </a:r>
            <a:r>
              <a:rPr sz="2600" spc="5" dirty="0">
                <a:latin typeface="Constantia"/>
                <a:cs typeface="Constantia"/>
              </a:rPr>
              <a:t>na </a:t>
            </a:r>
            <a:r>
              <a:rPr sz="2600" spc="-15" dirty="0">
                <a:latin typeface="Constantia"/>
                <a:cs typeface="Constantia"/>
              </a:rPr>
              <a:t>jaro </a:t>
            </a:r>
            <a:r>
              <a:rPr sz="2600" spc="-5" dirty="0">
                <a:latin typeface="Constantia"/>
                <a:cs typeface="Constantia"/>
              </a:rPr>
              <a:t>už </a:t>
            </a:r>
            <a:r>
              <a:rPr sz="2600" dirty="0">
                <a:latin typeface="Constantia"/>
                <a:cs typeface="Constantia"/>
              </a:rPr>
              <a:t>hodně </a:t>
            </a:r>
            <a:r>
              <a:rPr sz="2600" spc="-5" dirty="0">
                <a:latin typeface="Constantia"/>
                <a:cs typeface="Constantia"/>
              </a:rPr>
              <a:t>těšil. </a:t>
            </a:r>
            <a:r>
              <a:rPr sz="2600" dirty="0">
                <a:latin typeface="Constantia"/>
                <a:cs typeface="Constantia"/>
              </a:rPr>
              <a:t>Zima mi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sice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nevadí,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ale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na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jaře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 err="1">
                <a:latin typeface="Constantia"/>
                <a:cs typeface="Constantia"/>
              </a:rPr>
              <a:t>už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lang="cs-CZ" sz="2600" spc="5" dirty="0">
                <a:latin typeface="Constantia"/>
                <a:cs typeface="Constantia"/>
              </a:rPr>
              <a:t>je přeci jen tepleji</a:t>
            </a:r>
            <a:r>
              <a:rPr lang="cs-CZ" sz="2600" spc="-10" dirty="0">
                <a:latin typeface="Constantia"/>
                <a:cs typeface="Constantia"/>
              </a:rPr>
              <a:t>,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 err="1">
                <a:latin typeface="Constantia"/>
                <a:cs typeface="Constantia"/>
              </a:rPr>
              <a:t>můžeme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 err="1">
                <a:latin typeface="Constantia"/>
                <a:cs typeface="Constantia"/>
              </a:rPr>
              <a:t>být</a:t>
            </a:r>
            <a:r>
              <a:rPr lang="cs-CZ" sz="2600" dirty="0">
                <a:latin typeface="Constantia"/>
                <a:cs typeface="Constantia"/>
              </a:rPr>
              <a:t> déle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55" dirty="0" err="1">
                <a:latin typeface="Constantia"/>
                <a:cs typeface="Constantia"/>
              </a:rPr>
              <a:t>v</a:t>
            </a:r>
            <a:r>
              <a:rPr sz="2600" dirty="0" err="1">
                <a:latin typeface="Constantia"/>
                <a:cs typeface="Constantia"/>
              </a:rPr>
              <a:t>en</a:t>
            </a:r>
            <a:r>
              <a:rPr sz="2600" spc="5" dirty="0" err="1">
                <a:latin typeface="Constantia"/>
                <a:cs typeface="Constantia"/>
              </a:rPr>
              <a:t>k</a:t>
            </a:r>
            <a:r>
              <a:rPr sz="2600" spc="-5" dirty="0" err="1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.</a:t>
            </a:r>
            <a:endParaRPr sz="2600" dirty="0">
              <a:latin typeface="Constantia"/>
              <a:cs typeface="Constantia"/>
            </a:endParaRPr>
          </a:p>
          <a:p>
            <a:pPr marL="287020" marR="5080" indent="-274320" algn="ctr">
              <a:lnSpc>
                <a:spcPct val="100000"/>
              </a:lnSpc>
              <a:spcBef>
                <a:spcPts val="600"/>
              </a:spcBef>
            </a:pPr>
            <a:r>
              <a:rPr sz="2600" spc="-10" dirty="0" err="1">
                <a:latin typeface="Constantia"/>
                <a:cs typeface="Constantia"/>
              </a:rPr>
              <a:t>Ví</a:t>
            </a:r>
            <a:r>
              <a:rPr lang="cs-CZ" sz="2600" spc="-10" dirty="0">
                <a:latin typeface="Constantia"/>
                <a:cs typeface="Constantia"/>
              </a:rPr>
              <a:t>š</a:t>
            </a:r>
            <a:r>
              <a:rPr sz="2600" spc="-10" dirty="0">
                <a:latin typeface="Constantia"/>
                <a:cs typeface="Constantia"/>
              </a:rPr>
              <a:t>, </a:t>
            </a:r>
            <a:r>
              <a:rPr sz="2600" spc="-20" dirty="0" err="1">
                <a:latin typeface="Constantia"/>
                <a:cs typeface="Constantia"/>
              </a:rPr>
              <a:t>kdy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jaro </a:t>
            </a:r>
            <a:r>
              <a:rPr sz="2600" spc="-10" dirty="0">
                <a:latin typeface="Constantia"/>
                <a:cs typeface="Constantia"/>
              </a:rPr>
              <a:t>začíná? </a:t>
            </a:r>
            <a:r>
              <a:rPr sz="2600" spc="-15" dirty="0">
                <a:latin typeface="Constantia"/>
                <a:cs typeface="Constantia"/>
              </a:rPr>
              <a:t>Je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přesně 20. </a:t>
            </a:r>
            <a:r>
              <a:rPr sz="2600" spc="-10" dirty="0">
                <a:latin typeface="Constantia"/>
                <a:cs typeface="Constantia"/>
              </a:rPr>
              <a:t>března. </a:t>
            </a:r>
            <a:r>
              <a:rPr sz="2600" spc="-21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spc="-7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ž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j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 err="1">
                <a:latin typeface="Constantia"/>
                <a:cs typeface="Constantia"/>
              </a:rPr>
              <a:t>p</a:t>
            </a:r>
            <a:r>
              <a:rPr sz="2600" spc="5" dirty="0" err="1">
                <a:latin typeface="Constantia"/>
                <a:cs typeface="Constantia"/>
              </a:rPr>
              <a:t>ř</a:t>
            </a:r>
            <a:r>
              <a:rPr sz="2600" spc="-5" dirty="0" err="1">
                <a:latin typeface="Constantia"/>
                <a:cs typeface="Constantia"/>
              </a:rPr>
              <a:t>ich</a:t>
            </a:r>
            <a:r>
              <a:rPr sz="2600" spc="-15" dirty="0" err="1">
                <a:latin typeface="Constantia"/>
                <a:cs typeface="Constantia"/>
              </a:rPr>
              <a:t>á</a:t>
            </a:r>
            <a:r>
              <a:rPr sz="2600" spc="-10" dirty="0" err="1">
                <a:latin typeface="Constantia"/>
                <a:cs typeface="Constantia"/>
              </a:rPr>
              <a:t>z</a:t>
            </a:r>
            <a:r>
              <a:rPr sz="2600" dirty="0" err="1">
                <a:latin typeface="Constantia"/>
                <a:cs typeface="Constantia"/>
              </a:rPr>
              <a:t>í</a:t>
            </a:r>
            <a:r>
              <a:rPr sz="2600" spc="25" dirty="0">
                <a:latin typeface="Constantia"/>
                <a:cs typeface="Constantia"/>
              </a:rPr>
              <a:t> </a:t>
            </a:r>
            <a:r>
              <a:rPr sz="2600" dirty="0" err="1">
                <a:latin typeface="Constantia"/>
                <a:cs typeface="Constantia"/>
              </a:rPr>
              <a:t>si</a:t>
            </a:r>
            <a:r>
              <a:rPr lang="cs-CZ" sz="2600" dirty="0">
                <a:latin typeface="Constantia"/>
                <a:cs typeface="Constantia"/>
              </a:rPr>
              <a:t>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už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 err="1">
                <a:latin typeface="Constantia"/>
                <a:cs typeface="Constantia"/>
              </a:rPr>
              <a:t>určitě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 err="1">
                <a:latin typeface="Constantia"/>
                <a:cs typeface="Constantia"/>
              </a:rPr>
              <a:t>mohl</a:t>
            </a:r>
            <a:r>
              <a:rPr lang="cs-CZ" sz="2600" spc="-5" dirty="0">
                <a:latin typeface="Constantia"/>
                <a:cs typeface="Constantia"/>
              </a:rPr>
              <a:t>/a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venku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všimnout.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lang="cs-CZ" sz="2600" spc="-60" dirty="0">
                <a:latin typeface="Constantia"/>
                <a:cs typeface="Constantia"/>
              </a:rPr>
              <a:t>Podle čeho se pozná, že přichází jaro? </a:t>
            </a:r>
          </a:p>
          <a:p>
            <a:pPr marL="287020" marR="5080" indent="-274320" algn="ctr">
              <a:lnSpc>
                <a:spcPct val="100000"/>
              </a:lnSpc>
              <a:spcBef>
                <a:spcPts val="600"/>
              </a:spcBef>
            </a:pPr>
            <a:r>
              <a:rPr sz="2600" spc="-40" dirty="0">
                <a:latin typeface="Constantia"/>
                <a:cs typeface="Constantia"/>
              </a:rPr>
              <a:t>Na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5" dirty="0" err="1">
                <a:latin typeface="Constantia"/>
                <a:cs typeface="Constantia"/>
              </a:rPr>
              <a:t>tento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5" dirty="0" err="1">
                <a:latin typeface="Constantia"/>
                <a:cs typeface="Constantia"/>
              </a:rPr>
              <a:t>týden</a:t>
            </a:r>
            <a:r>
              <a:rPr lang="cs-CZ" sz="2600" dirty="0">
                <a:latin typeface="Constantia"/>
                <a:cs typeface="Constantia"/>
              </a:rPr>
              <a:t> </a:t>
            </a:r>
            <a:r>
              <a:rPr sz="2600" spc="-10" dirty="0" err="1">
                <a:latin typeface="Constantia"/>
                <a:cs typeface="Constantia"/>
              </a:rPr>
              <a:t>j</a:t>
            </a:r>
            <a:r>
              <a:rPr sz="2600" dirty="0" err="1">
                <a:latin typeface="Constantia"/>
                <a:cs typeface="Constantia"/>
              </a:rPr>
              <a:t>sem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3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lang="cs-CZ" sz="2600" spc="-20" dirty="0">
                <a:latin typeface="Constantia"/>
                <a:cs typeface="Constantia"/>
              </a:rPr>
              <a:t>tebe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5" dirty="0">
                <a:latin typeface="Constantia"/>
                <a:cs typeface="Constantia"/>
              </a:rPr>
              <a:t>ř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spc="-7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v</a:t>
            </a:r>
            <a:r>
              <a:rPr sz="2600" spc="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l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pár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ú</a:t>
            </a:r>
            <a:r>
              <a:rPr sz="2600" spc="-55" dirty="0">
                <a:latin typeface="Constantia"/>
                <a:cs typeface="Constantia"/>
              </a:rPr>
              <a:t>k</a:t>
            </a:r>
            <a:r>
              <a:rPr sz="2600" dirty="0">
                <a:latin typeface="Constantia"/>
                <a:cs typeface="Constantia"/>
              </a:rPr>
              <a:t>olů,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nejdř</a:t>
            </a:r>
            <a:r>
              <a:rPr sz="2600" spc="-15" dirty="0">
                <a:latin typeface="Constantia"/>
                <a:cs typeface="Constantia"/>
              </a:rPr>
              <a:t>í</a:t>
            </a:r>
            <a:r>
              <a:rPr sz="2600" spc="-5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30" dirty="0" err="1">
                <a:latin typeface="Constantia"/>
                <a:cs typeface="Constantia"/>
              </a:rPr>
              <a:t>b</a:t>
            </a:r>
            <a:r>
              <a:rPr sz="2600" spc="-55" dirty="0" err="1">
                <a:latin typeface="Constantia"/>
                <a:cs typeface="Constantia"/>
              </a:rPr>
              <a:t>y</a:t>
            </a:r>
            <a:r>
              <a:rPr sz="2600" spc="-5" dirty="0" err="1">
                <a:latin typeface="Constantia"/>
                <a:cs typeface="Constantia"/>
              </a:rPr>
              <a:t>ch</a:t>
            </a:r>
            <a:r>
              <a:rPr sz="2600" spc="-5" dirty="0">
                <a:latin typeface="Constantia"/>
                <a:cs typeface="Constantia"/>
              </a:rPr>
              <a:t>  </a:t>
            </a:r>
            <a:r>
              <a:rPr lang="cs-CZ" sz="2600" spc="-20" dirty="0">
                <a:latin typeface="Constantia"/>
                <a:cs typeface="Constantia"/>
              </a:rPr>
              <a:t>tě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spc="-4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ěl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</a:t>
            </a:r>
            <a:r>
              <a:rPr sz="2600" spc="-10" dirty="0">
                <a:latin typeface="Constantia"/>
                <a:cs typeface="Constantia"/>
              </a:rPr>
              <a:t>z</a:t>
            </a:r>
            <a:r>
              <a:rPr sz="2600" spc="-5" dirty="0">
                <a:latin typeface="Constantia"/>
                <a:cs typeface="Constantia"/>
              </a:rPr>
              <a:t>námi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j</a:t>
            </a:r>
            <a:r>
              <a:rPr sz="2600" spc="-15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í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př</a:t>
            </a:r>
            <a:r>
              <a:rPr sz="2600" spc="5" dirty="0">
                <a:latin typeface="Constantia"/>
                <a:cs typeface="Constantia"/>
              </a:rPr>
              <a:t>í</a:t>
            </a:r>
            <a:r>
              <a:rPr sz="2600" spc="-1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ě</a:t>
            </a:r>
            <a:r>
              <a:rPr sz="2600" spc="-20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em,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dirty="0" err="1">
                <a:latin typeface="Constantia"/>
                <a:cs typeface="Constantia"/>
              </a:rPr>
              <a:t>k</a:t>
            </a:r>
            <a:r>
              <a:rPr sz="2600" spc="-35" dirty="0" err="1">
                <a:latin typeface="Constantia"/>
                <a:cs typeface="Constantia"/>
              </a:rPr>
              <a:t>t</a:t>
            </a:r>
            <a:r>
              <a:rPr sz="2600" dirty="0" err="1">
                <a:latin typeface="Constantia"/>
                <a:cs typeface="Constantia"/>
              </a:rPr>
              <a:t>e</a:t>
            </a:r>
            <a:r>
              <a:rPr sz="2600" spc="30" dirty="0" err="1">
                <a:latin typeface="Constantia"/>
                <a:cs typeface="Constantia"/>
              </a:rPr>
              <a:t>r</a:t>
            </a:r>
            <a:r>
              <a:rPr sz="2600" dirty="0" err="1">
                <a:latin typeface="Constantia"/>
                <a:cs typeface="Constantia"/>
              </a:rPr>
              <a:t>ý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mi</a:t>
            </a:r>
            <a:r>
              <a:rPr lang="cs-CZ" sz="2600" dirty="0">
                <a:latin typeface="Constantia"/>
                <a:cs typeface="Constantia"/>
              </a:rPr>
              <a:t> </a:t>
            </a:r>
            <a:r>
              <a:rPr sz="2600" spc="80" dirty="0" err="1">
                <a:latin typeface="Constantia"/>
                <a:cs typeface="Constantia"/>
              </a:rPr>
              <a:t>v</a:t>
            </a:r>
            <a:r>
              <a:rPr sz="2600" spc="5" dirty="0" err="1">
                <a:latin typeface="Constantia"/>
                <a:cs typeface="Constantia"/>
              </a:rPr>
              <a:t>y</a:t>
            </a:r>
            <a:r>
              <a:rPr sz="2600" dirty="0" err="1">
                <a:latin typeface="Constantia"/>
                <a:cs typeface="Constantia"/>
              </a:rPr>
              <a:t>p</a:t>
            </a:r>
            <a:r>
              <a:rPr sz="2600" spc="-35" dirty="0" err="1">
                <a:latin typeface="Constantia"/>
                <a:cs typeface="Constantia"/>
              </a:rPr>
              <a:t>r</a:t>
            </a:r>
            <a:r>
              <a:rPr sz="2600" spc="-70" dirty="0" err="1">
                <a:latin typeface="Constantia"/>
                <a:cs typeface="Constantia"/>
              </a:rPr>
              <a:t>á</a:t>
            </a:r>
            <a:r>
              <a:rPr sz="2600" spc="-55" dirty="0" err="1">
                <a:latin typeface="Constantia"/>
                <a:cs typeface="Constantia"/>
              </a:rPr>
              <a:t>v</a:t>
            </a:r>
            <a:r>
              <a:rPr sz="2600" dirty="0" err="1">
                <a:latin typeface="Constantia"/>
                <a:cs typeface="Constantia"/>
              </a:rPr>
              <a:t>ěl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lang="cs-CZ" sz="2600" spc="-50" dirty="0">
                <a:latin typeface="Constantia"/>
                <a:cs typeface="Constantia"/>
              </a:rPr>
              <a:t>můj soused a </a:t>
            </a:r>
            <a:r>
              <a:rPr sz="2600" spc="5" dirty="0" err="1">
                <a:latin typeface="Constantia"/>
                <a:cs typeface="Constantia"/>
              </a:rPr>
              <a:t>k</a:t>
            </a:r>
            <a:r>
              <a:rPr sz="2600" spc="-10" dirty="0" err="1">
                <a:latin typeface="Constantia"/>
                <a:cs typeface="Constantia"/>
              </a:rPr>
              <a:t>a</a:t>
            </a:r>
            <a:r>
              <a:rPr sz="2600" dirty="0" err="1">
                <a:latin typeface="Constantia"/>
                <a:cs typeface="Constantia"/>
              </a:rPr>
              <a:t>m</a:t>
            </a:r>
            <a:r>
              <a:rPr sz="2600" spc="-10" dirty="0" err="1">
                <a:latin typeface="Constantia"/>
                <a:cs typeface="Constantia"/>
              </a:rPr>
              <a:t>a</a:t>
            </a:r>
            <a:r>
              <a:rPr sz="2600" spc="-40" dirty="0" err="1">
                <a:latin typeface="Constantia"/>
                <a:cs typeface="Constantia"/>
              </a:rPr>
              <a:t>r</a:t>
            </a:r>
            <a:r>
              <a:rPr sz="2600" spc="-10" dirty="0" err="1">
                <a:latin typeface="Constantia"/>
                <a:cs typeface="Constantia"/>
              </a:rPr>
              <a:t>á</a:t>
            </a:r>
            <a:r>
              <a:rPr sz="2600" dirty="0" err="1">
                <a:latin typeface="Constantia"/>
                <a:cs typeface="Constantia"/>
              </a:rPr>
              <a:t>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 err="1">
                <a:latin typeface="Constantia"/>
                <a:cs typeface="Constantia"/>
              </a:rPr>
              <a:t>s</a:t>
            </a:r>
            <a:r>
              <a:rPr sz="2600" spc="10" dirty="0" err="1">
                <a:latin typeface="Constantia"/>
                <a:cs typeface="Constantia"/>
              </a:rPr>
              <a:t>k</a:t>
            </a:r>
            <a:r>
              <a:rPr sz="2600" spc="-5" dirty="0" err="1">
                <a:latin typeface="Constantia"/>
                <a:cs typeface="Constantia"/>
              </a:rPr>
              <a:t>ř</a:t>
            </a:r>
            <a:r>
              <a:rPr sz="2600" spc="-15" dirty="0" err="1">
                <a:latin typeface="Constantia"/>
                <a:cs typeface="Constantia"/>
              </a:rPr>
              <a:t>i</a:t>
            </a:r>
            <a:r>
              <a:rPr sz="2600" spc="-20" dirty="0" err="1">
                <a:latin typeface="Constantia"/>
                <a:cs typeface="Constantia"/>
              </a:rPr>
              <a:t>v</a:t>
            </a:r>
            <a:r>
              <a:rPr sz="2600" spc="-10" dirty="0" err="1">
                <a:latin typeface="Constantia"/>
                <a:cs typeface="Constantia"/>
              </a:rPr>
              <a:t>a</a:t>
            </a:r>
            <a:r>
              <a:rPr sz="2600" spc="-5" dirty="0" err="1">
                <a:latin typeface="Constantia"/>
                <a:cs typeface="Constantia"/>
              </a:rPr>
              <a:t>n</a:t>
            </a:r>
            <a:r>
              <a:rPr lang="cs-CZ" sz="2600" spc="-5" dirty="0">
                <a:latin typeface="Constantia"/>
                <a:cs typeface="Constantia"/>
              </a:rPr>
              <a:t>, když se nedávno vrátil z teplých krajin</a:t>
            </a:r>
            <a:r>
              <a:rPr sz="2600" dirty="0">
                <a:latin typeface="Constantia"/>
                <a:cs typeface="Constantia"/>
              </a:rPr>
              <a:t>.	</a:t>
            </a:r>
            <a:endParaRPr lang="cs-CZ" sz="2600" dirty="0">
              <a:latin typeface="Constantia"/>
              <a:cs typeface="Constantia"/>
            </a:endParaRPr>
          </a:p>
          <a:p>
            <a:pPr marL="287020" algn="r">
              <a:lnSpc>
                <a:spcPct val="100000"/>
              </a:lnSpc>
              <a:tabLst>
                <a:tab pos="5883275" algn="l"/>
              </a:tabLst>
            </a:pPr>
            <a:r>
              <a:rPr lang="cs-CZ" sz="2600" spc="-185" dirty="0">
                <a:latin typeface="Constantia"/>
                <a:cs typeface="Constantia"/>
              </a:rPr>
              <a:t>Tvůj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5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1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ík</a:t>
            </a:r>
            <a:endParaRPr sz="2600" dirty="0">
              <a:latin typeface="Constantia"/>
              <a:cs typeface="Constantia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4327AF4-68F5-4A91-A6D4-9FD1B114E3E1}"/>
              </a:ext>
            </a:extLst>
          </p:cNvPr>
          <p:cNvSpPr txBox="1"/>
          <p:nvPr/>
        </p:nvSpPr>
        <p:spPr>
          <a:xfrm>
            <a:off x="1981200" y="2702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Ahoj kamaráde/kamarádko,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602739" y="523240"/>
            <a:ext cx="5938520" cy="805180"/>
            <a:chOff x="1602739" y="523240"/>
            <a:chExt cx="5938520" cy="805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538" y="792351"/>
              <a:ext cx="5303903" cy="5261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2739" y="523240"/>
              <a:ext cx="5938520" cy="805179"/>
            </a:xfrm>
            <a:prstGeom prst="rect">
              <a:avLst/>
            </a:prstGeom>
          </p:spPr>
        </p:pic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B1FB6BC3-9705-469C-879E-5AD652089A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5001" r="5647" b="6969"/>
          <a:stretch/>
        </p:blipFill>
        <p:spPr>
          <a:xfrm>
            <a:off x="304800" y="1366678"/>
            <a:ext cx="3733800" cy="52755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3E15AE2-63DA-48FB-8CEB-69E3459EF7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5555" r="7564" b="58889"/>
          <a:stretch/>
        </p:blipFill>
        <p:spPr>
          <a:xfrm>
            <a:off x="4559489" y="2362200"/>
            <a:ext cx="4191000" cy="24384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983425B-A00D-46DB-91DC-C2D8C20255CB}"/>
              </a:ext>
            </a:extLst>
          </p:cNvPr>
          <p:cNvSpPr txBox="1"/>
          <p:nvPr/>
        </p:nvSpPr>
        <p:spPr>
          <a:xfrm>
            <a:off x="4191000" y="49530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Pokud pohádku nemůžeš přečíst, nalezneš ji zde:</a:t>
            </a:r>
          </a:p>
          <a:p>
            <a:r>
              <a:rPr lang="cs-CZ" dirty="0">
                <a:hlinkClick r:id="rId6"/>
              </a:rPr>
              <a:t>http://mstroubky.cz/wp-content/uploads/2021/03/Jak-skrivan-probudil-jaro-pohadka.pdf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57" y="1728015"/>
            <a:ext cx="7840980" cy="312136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buClr>
                <a:srgbClr val="EA1579"/>
              </a:buClr>
              <a:buSzPct val="84615"/>
              <a:tabLst>
                <a:tab pos="287020" algn="l"/>
              </a:tabLst>
            </a:pPr>
            <a:r>
              <a:rPr sz="2600" spc="-35" dirty="0">
                <a:solidFill>
                  <a:srgbClr val="FFFFFF"/>
                </a:solidFill>
                <a:latin typeface="Constantia"/>
                <a:cs typeface="Constantia"/>
              </a:rPr>
              <a:t>J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600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600" spc="-5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př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í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ě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em?</a:t>
            </a:r>
            <a:endParaRPr sz="2600" dirty="0">
              <a:latin typeface="Constantia"/>
              <a:cs typeface="Constantia"/>
            </a:endParaRPr>
          </a:p>
          <a:p>
            <a:pPr marL="287020" marR="191770" indent="-274320">
              <a:lnSpc>
                <a:spcPct val="100000"/>
              </a:lnSpc>
              <a:spcBef>
                <a:spcPts val="600"/>
              </a:spcBef>
              <a:buClr>
                <a:srgbClr val="EA1579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Nejprve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si</a:t>
            </a:r>
            <a:r>
              <a:rPr sz="26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 err="1">
                <a:solidFill>
                  <a:srgbClr val="FFFFFF"/>
                </a:solidFill>
                <a:latin typeface="Constantia"/>
                <a:cs typeface="Constantia"/>
              </a:rPr>
              <a:t>příběh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cs-CZ" sz="2600" spc="-85" dirty="0">
                <a:solidFill>
                  <a:srgbClr val="FFFFFF"/>
                </a:solidFill>
                <a:latin typeface="Constantia"/>
                <a:cs typeface="Constantia"/>
              </a:rPr>
              <a:t>přečti společně s rodiči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Zkuste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si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Constantia"/>
                <a:cs typeface="Constantia"/>
              </a:rPr>
              <a:t>něm</a:t>
            </a:r>
            <a:r>
              <a:rPr lang="cs-CZ" sz="2600" dirty="0">
                <a:solidFill>
                  <a:srgbClr val="FFFFFF"/>
                </a:solidFill>
                <a:latin typeface="Constantia"/>
                <a:cs typeface="Constantia"/>
              </a:rPr>
              <a:t> doma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6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popovídat.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Co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se </a:t>
            </a:r>
            <a:r>
              <a:rPr lang="cs-CZ" sz="2600" spc="-15" dirty="0">
                <a:solidFill>
                  <a:srgbClr val="FFFFFF"/>
                </a:solidFill>
                <a:latin typeface="Constantia"/>
                <a:cs typeface="Constantia"/>
              </a:rPr>
              <a:t>ti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líbilo/nelíbilo?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Jak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příběh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na</a:t>
            </a:r>
            <a:r>
              <a:rPr sz="2600" spc="-5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onec</a:t>
            </a:r>
            <a:r>
              <a:rPr sz="2600" spc="-1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dopad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?</a:t>
            </a:r>
            <a:endParaRPr sz="2600" dirty="0">
              <a:latin typeface="Constantia"/>
              <a:cs typeface="Constantia"/>
            </a:endParaRPr>
          </a:p>
          <a:p>
            <a:pPr marL="287020" marR="222250" indent="-274320">
              <a:lnSpc>
                <a:spcPct val="100000"/>
              </a:lnSpc>
              <a:spcBef>
                <a:spcPts val="605"/>
              </a:spcBef>
              <a:buClr>
                <a:srgbClr val="EA1579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Přečtěte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si</a:t>
            </a:r>
            <a:r>
              <a:rPr sz="26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příběh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ještě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jednou</a:t>
            </a:r>
            <a:r>
              <a:rPr sz="26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zvýrazněte</a:t>
            </a:r>
            <a:r>
              <a:rPr sz="26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všechna </a:t>
            </a:r>
            <a:r>
              <a:rPr sz="2600" spc="-6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zvířata,</a:t>
            </a: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která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sz="26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něm</a:t>
            </a:r>
            <a:r>
              <a:rPr sz="26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vyskytují.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EA1579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lang="cs-CZ" sz="2600" spc="-10" dirty="0">
                <a:solidFill>
                  <a:srgbClr val="FFFFFF"/>
                </a:solidFill>
                <a:latin typeface="Constantia"/>
                <a:cs typeface="Constantia"/>
              </a:rPr>
              <a:t>Rozděl zvířátka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do</a:t>
            </a:r>
            <a:r>
              <a:rPr sz="26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skupin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sz="26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savci,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ptáci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–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koho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je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víc?</a:t>
            </a:r>
            <a:endParaRPr sz="2600" dirty="0">
              <a:latin typeface="Constantia"/>
              <a:cs typeface="Constant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85060" y="523240"/>
            <a:ext cx="4371340" cy="805180"/>
            <a:chOff x="2385060" y="523240"/>
            <a:chExt cx="4371340" cy="805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530" y="792351"/>
              <a:ext cx="3706243" cy="5217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060" y="523240"/>
              <a:ext cx="4371340" cy="8051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57" y="1537334"/>
            <a:ext cx="7896225" cy="421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  <a:buClr>
                <a:srgbClr val="EA1579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Najd</a:t>
            </a:r>
            <a:r>
              <a:rPr lang="cs-CZ" sz="2600" spc="-2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Constantia"/>
                <a:cs typeface="Constantia"/>
              </a:rPr>
              <a:t>si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cs-CZ" sz="2600" spc="-15" dirty="0">
                <a:solidFill>
                  <a:srgbClr val="FFFFFF"/>
                </a:solidFill>
                <a:latin typeface="Constantia"/>
                <a:cs typeface="Constantia"/>
              </a:rPr>
              <a:t>s rodiči </a:t>
            </a:r>
            <a:r>
              <a:rPr sz="2600" spc="-5" dirty="0" err="1">
                <a:solidFill>
                  <a:srgbClr val="FFFFFF"/>
                </a:solidFill>
                <a:latin typeface="Constantia"/>
                <a:cs typeface="Constantia"/>
              </a:rPr>
              <a:t>na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internetu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fotky</a:t>
            </a:r>
            <a:r>
              <a:rPr sz="26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ptáků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z</a:t>
            </a:r>
            <a:r>
              <a:rPr sz="26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příběhu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 err="1">
                <a:solidFill>
                  <a:srgbClr val="FFFFFF"/>
                </a:solidFill>
                <a:latin typeface="Constantia"/>
                <a:cs typeface="Constantia"/>
              </a:rPr>
              <a:t>zkus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je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porovnat.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čem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jednotliví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ptáčci</a:t>
            </a:r>
            <a:r>
              <a:rPr sz="26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od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sebe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liší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2600" spc="-6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Constantia"/>
                <a:cs typeface="Constantia"/>
              </a:rPr>
              <a:t>co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mají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naopak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společné?</a:t>
            </a:r>
            <a:endParaRPr sz="2600" dirty="0">
              <a:latin typeface="Constantia"/>
              <a:cs typeface="Constantia"/>
            </a:endParaRPr>
          </a:p>
          <a:p>
            <a:pPr marL="287020" marR="257175" indent="-274320">
              <a:lnSpc>
                <a:spcPct val="100000"/>
              </a:lnSpc>
              <a:spcBef>
                <a:spcPts val="605"/>
              </a:spcBef>
              <a:buClr>
                <a:srgbClr val="EA1579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 err="1">
                <a:solidFill>
                  <a:srgbClr val="FFFFFF"/>
                </a:solidFill>
                <a:latin typeface="Constantia"/>
                <a:cs typeface="Constantia"/>
              </a:rPr>
              <a:t>Přepiš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Constantia"/>
                <a:cs typeface="Constantia"/>
              </a:rPr>
              <a:t>názvy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ptáčků,</a:t>
            </a:r>
            <a:r>
              <a:rPr sz="26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 err="1">
                <a:solidFill>
                  <a:srgbClr val="FFFFFF"/>
                </a:solidFill>
                <a:latin typeface="Constantia"/>
                <a:cs typeface="Constantia"/>
              </a:rPr>
              <a:t>vytleskej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je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5" dirty="0" err="1">
                <a:solidFill>
                  <a:srgbClr val="FFFFFF"/>
                </a:solidFill>
                <a:latin typeface="Constantia"/>
                <a:cs typeface="Constantia"/>
              </a:rPr>
              <a:t>urč</a:t>
            </a:r>
            <a:r>
              <a:rPr lang="cs-CZ" sz="2600" spc="-2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6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Constantia"/>
                <a:cs typeface="Constantia"/>
              </a:rPr>
              <a:t>první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sz="2600" spc="-6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poslední</a:t>
            </a:r>
            <a:r>
              <a:rPr sz="26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písmeno.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Které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jméno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je</a:t>
            </a:r>
            <a:r>
              <a:rPr sz="26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nejdelší?</a:t>
            </a:r>
            <a:endParaRPr sz="2600" dirty="0">
              <a:latin typeface="Constantia"/>
              <a:cs typeface="Constantia"/>
            </a:endParaRPr>
          </a:p>
          <a:p>
            <a:pPr marL="287020" marR="604520" indent="-274320">
              <a:lnSpc>
                <a:spcPct val="100000"/>
              </a:lnSpc>
              <a:spcBef>
                <a:spcPts val="600"/>
              </a:spcBef>
              <a:buClr>
                <a:srgbClr val="EA1579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5" dirty="0" err="1">
                <a:solidFill>
                  <a:srgbClr val="FFFFFF"/>
                </a:solidFill>
                <a:latin typeface="Constantia"/>
                <a:cs typeface="Constantia"/>
              </a:rPr>
              <a:t>Zku</a:t>
            </a:r>
            <a:r>
              <a:rPr sz="2600" spc="5" dirty="0" err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 na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j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í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j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eš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ě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dal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š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í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ptáčky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5" dirty="0" err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2600" spc="-5" dirty="0" err="1">
                <a:solidFill>
                  <a:srgbClr val="FFFFFF"/>
                </a:solidFill>
                <a:latin typeface="Constantia"/>
                <a:cs typeface="Constantia"/>
              </a:rPr>
              <a:t>ů</a:t>
            </a:r>
            <a:r>
              <a:rPr sz="2600" spc="-35" dirty="0" err="1">
                <a:solidFill>
                  <a:srgbClr val="FFFFFF"/>
                </a:solidFill>
                <a:latin typeface="Constantia"/>
                <a:cs typeface="Constantia"/>
              </a:rPr>
              <a:t>ž</a:t>
            </a:r>
            <a:r>
              <a:rPr lang="cs-CZ" sz="2600" spc="-35" dirty="0" err="1">
                <a:solidFill>
                  <a:srgbClr val="FFFFFF"/>
                </a:solidFill>
                <a:latin typeface="Constantia"/>
                <a:cs typeface="Constantia"/>
              </a:rPr>
              <a:t>eš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si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 err="1">
                <a:solidFill>
                  <a:srgbClr val="FFFFFF"/>
                </a:solidFill>
                <a:latin typeface="Constantia"/>
                <a:cs typeface="Constantia"/>
              </a:rPr>
              <a:t>doma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cs-CZ" sz="2600" spc="-5" dirty="0">
                <a:solidFill>
                  <a:srgbClr val="FFFFFF"/>
                </a:solidFill>
                <a:latin typeface="Constantia"/>
                <a:cs typeface="Constantia"/>
              </a:rPr>
              <a:t>s rodiči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Constantia"/>
                <a:cs typeface="Constantia"/>
              </a:rPr>
              <a:t>vyrobit</a:t>
            </a:r>
            <a:r>
              <a:rPr sz="26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cs-CZ" sz="2600" spc="-135" dirty="0">
                <a:solidFill>
                  <a:srgbClr val="FFFFFF"/>
                </a:solidFill>
                <a:latin typeface="Constantia"/>
                <a:cs typeface="Constantia"/>
              </a:rPr>
              <a:t>třeba </a:t>
            </a:r>
            <a:r>
              <a:rPr sz="2600" spc="-25" dirty="0" err="1">
                <a:solidFill>
                  <a:srgbClr val="FFFFFF"/>
                </a:solidFill>
                <a:latin typeface="Constantia"/>
                <a:cs typeface="Constantia"/>
              </a:rPr>
              <a:t>pexeso</a:t>
            </a:r>
            <a:r>
              <a:rPr lang="cs-CZ" sz="2600" spc="-25" dirty="0">
                <a:solidFill>
                  <a:srgbClr val="FFFFFF"/>
                </a:solidFill>
                <a:latin typeface="Constantia"/>
                <a:cs typeface="Constantia"/>
              </a:rPr>
              <a:t> nebo domino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EA1579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Ptáčci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příběhu</a:t>
            </a:r>
            <a:r>
              <a:rPr sz="26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zůstávají</a:t>
            </a:r>
            <a:r>
              <a:rPr sz="26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přes</a:t>
            </a:r>
            <a:r>
              <a:rPr sz="26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zimu</a:t>
            </a:r>
            <a:r>
              <a:rPr sz="26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nás</a:t>
            </a:r>
            <a:r>
              <a:rPr sz="26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až</a:t>
            </a:r>
            <a:r>
              <a:rPr sz="26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na</a:t>
            </a:r>
            <a:endParaRPr sz="2600" dirty="0">
              <a:latin typeface="Constantia"/>
              <a:cs typeface="Constantia"/>
            </a:endParaRPr>
          </a:p>
          <a:p>
            <a:pPr marL="287020" marR="562610">
              <a:lnSpc>
                <a:spcPct val="100000"/>
              </a:lnSpc>
            </a:pP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skřivana.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 err="1">
                <a:solidFill>
                  <a:srgbClr val="FFFFFF"/>
                </a:solidFill>
                <a:latin typeface="Constantia"/>
                <a:cs typeface="Constantia"/>
              </a:rPr>
              <a:t>Zná</a:t>
            </a:r>
            <a:r>
              <a:rPr lang="cs-CZ" sz="2600" spc="-15" dirty="0">
                <a:solidFill>
                  <a:srgbClr val="FFFFFF"/>
                </a:solidFill>
                <a:latin typeface="Constantia"/>
                <a:cs typeface="Constantia"/>
              </a:rPr>
              <a:t>š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ještě</a:t>
            </a:r>
            <a:r>
              <a:rPr sz="26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další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ptáčky,</a:t>
            </a:r>
            <a:r>
              <a:rPr sz="26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kteří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na</a:t>
            </a:r>
            <a:r>
              <a:rPr sz="26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podzim </a:t>
            </a:r>
            <a:r>
              <a:rPr sz="2600" spc="-6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odlétají</a:t>
            </a:r>
            <a:r>
              <a:rPr sz="26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na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jih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na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onstantia"/>
                <a:cs typeface="Constantia"/>
              </a:rPr>
              <a:t>jaře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sz="26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vrací</a:t>
            </a:r>
            <a:r>
              <a:rPr sz="26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zpátky</a:t>
            </a:r>
            <a:r>
              <a:rPr sz="26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6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nám?</a:t>
            </a:r>
            <a:endParaRPr sz="2600" dirty="0">
              <a:latin typeface="Constantia"/>
              <a:cs typeface="Constant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85060" y="523240"/>
            <a:ext cx="4371340" cy="805180"/>
            <a:chOff x="2385060" y="523240"/>
            <a:chExt cx="4371340" cy="805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2530" y="792351"/>
              <a:ext cx="3706243" cy="5217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5060" y="523240"/>
              <a:ext cx="4371340" cy="8051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57" y="1537334"/>
            <a:ext cx="7576820" cy="25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602615" indent="-274320">
              <a:lnSpc>
                <a:spcPct val="100000"/>
              </a:lnSpc>
              <a:spcBef>
                <a:spcPts val="600"/>
              </a:spcBef>
              <a:buClr>
                <a:srgbClr val="EA1579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dirty="0" err="1">
                <a:solidFill>
                  <a:srgbClr val="FFFFFF"/>
                </a:solidFill>
                <a:latin typeface="Constantia"/>
                <a:cs typeface="Constantia"/>
              </a:rPr>
              <a:t>J</a:t>
            </a:r>
            <a:r>
              <a:rPr sz="2600" spc="10" dirty="0" err="1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lang="cs-CZ" sz="2600" spc="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6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cs-CZ" sz="2600" spc="-100" dirty="0">
                <a:solidFill>
                  <a:srgbClr val="FFFFFF"/>
                </a:solidFill>
                <a:latin typeface="Constantia"/>
                <a:cs typeface="Constantia"/>
              </a:rPr>
              <a:t>společně s rodiči </a:t>
            </a:r>
            <a:r>
              <a:rPr sz="2600" spc="-5" dirty="0" err="1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600" dirty="0" err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600" spc="-35" dirty="0" err="1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600" dirty="0" err="1">
                <a:solidFill>
                  <a:srgbClr val="FFFFFF"/>
                </a:solidFill>
                <a:latin typeface="Constantia"/>
                <a:cs typeface="Constantia"/>
              </a:rPr>
              <a:t>oc</a:t>
            </a:r>
            <a:r>
              <a:rPr sz="2600" spc="-15" dirty="0" err="1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2600" spc="-10" dirty="0" err="1">
                <a:solidFill>
                  <a:srgbClr val="FFFFFF"/>
                </a:solidFill>
                <a:latin typeface="Constantia"/>
                <a:cs typeface="Constantia"/>
              </a:rPr>
              <a:t>áz</a:t>
            </a:r>
            <a:r>
              <a:rPr sz="2600" spc="5" dirty="0" err="1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600" dirty="0" err="1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lang="cs-CZ" sz="2600" dirty="0">
                <a:solidFill>
                  <a:srgbClr val="FFFFFF"/>
                </a:solidFill>
                <a:latin typeface="Constantia"/>
                <a:cs typeface="Constantia"/>
              </a:rPr>
              <a:t> do přírody</a:t>
            </a:r>
            <a:r>
              <a:rPr sz="26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600" spc="-45" dirty="0" err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600" spc="-30" dirty="0" err="1">
                <a:solidFill>
                  <a:srgbClr val="FFFFFF"/>
                </a:solidFill>
                <a:latin typeface="Constantia"/>
                <a:cs typeface="Constantia"/>
              </a:rPr>
              <a:t>z</a:t>
            </a:r>
            <a:r>
              <a:rPr sz="2600" dirty="0" err="1">
                <a:solidFill>
                  <a:srgbClr val="FFFFFF"/>
                </a:solidFill>
                <a:latin typeface="Constantia"/>
                <a:cs typeface="Constantia"/>
              </a:rPr>
              <a:t>oru</a:t>
            </a:r>
            <a:r>
              <a:rPr sz="2600" spc="-10" dirty="0" err="1">
                <a:solidFill>
                  <a:srgbClr val="FFFFFF"/>
                </a:solidFill>
                <a:latin typeface="Constantia"/>
                <a:cs typeface="Constantia"/>
              </a:rPr>
              <a:t>j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sz="2600" spc="-65" dirty="0">
                <a:solidFill>
                  <a:srgbClr val="FFFFFF"/>
                </a:solidFill>
                <a:latin typeface="Constantia"/>
                <a:cs typeface="Constantia"/>
              </a:rPr>
              <a:t> c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6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š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ec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6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se</a:t>
            </a:r>
            <a:r>
              <a:rPr sz="26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6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změnilo.</a:t>
            </a:r>
            <a:endParaRPr sz="2600" dirty="0">
              <a:latin typeface="Constantia"/>
              <a:cs typeface="Constantia"/>
            </a:endParaRPr>
          </a:p>
          <a:p>
            <a:pPr marL="287020" marR="838200" indent="-274320">
              <a:lnSpc>
                <a:spcPct val="100000"/>
              </a:lnSpc>
              <a:spcBef>
                <a:spcPts val="605"/>
              </a:spcBef>
              <a:buClr>
                <a:srgbClr val="EA1579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Sp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600" spc="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ečně</a:t>
            </a:r>
            <a:r>
              <a:rPr sz="2600" spc="-1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Constantia"/>
                <a:cs typeface="Constantia"/>
              </a:rPr>
              <a:t>si</a:t>
            </a:r>
            <a:r>
              <a:rPr sz="26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cs-CZ" sz="2600" spc="-45" dirty="0">
                <a:solidFill>
                  <a:srgbClr val="FFFFFF"/>
                </a:solidFill>
                <a:latin typeface="Constantia"/>
                <a:cs typeface="Constantia"/>
              </a:rPr>
              <a:t>s maminkou nebo tatínkem </a:t>
            </a:r>
            <a:r>
              <a:rPr sz="2600" spc="-20" dirty="0" err="1">
                <a:solidFill>
                  <a:srgbClr val="FFFFFF"/>
                </a:solidFill>
                <a:latin typeface="Constantia"/>
                <a:cs typeface="Constantia"/>
              </a:rPr>
              <a:t>uv</a:t>
            </a:r>
            <a:r>
              <a:rPr sz="2600" spc="-10" dirty="0" err="1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600" spc="-5" dirty="0" err="1">
                <a:solidFill>
                  <a:srgbClr val="FFFFFF"/>
                </a:solidFill>
                <a:latin typeface="Constantia"/>
                <a:cs typeface="Constantia"/>
              </a:rPr>
              <a:t>ř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 err="1">
                <a:solidFill>
                  <a:srgbClr val="FFFFFF"/>
                </a:solidFill>
                <a:latin typeface="Constantia"/>
                <a:cs typeface="Constantia"/>
              </a:rPr>
              <a:t>neb</a:t>
            </a:r>
            <a:r>
              <a:rPr sz="2600" dirty="0" err="1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6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 err="1">
                <a:solidFill>
                  <a:srgbClr val="FFFFFF"/>
                </a:solidFill>
                <a:latin typeface="Constantia"/>
                <a:cs typeface="Constantia"/>
              </a:rPr>
              <a:t>upeč</a:t>
            </a:r>
            <a:r>
              <a:rPr sz="26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ně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onstantia"/>
                <a:cs typeface="Constantia"/>
              </a:rPr>
              <a:t>do</a:t>
            </a:r>
            <a:r>
              <a:rPr sz="2600" spc="-10" dirty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é</a:t>
            </a:r>
            <a:r>
              <a:rPr sz="2600" spc="-15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2600" spc="-8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.  </a:t>
            </a:r>
            <a:endParaRPr sz="2600" dirty="0">
              <a:latin typeface="Constantia"/>
              <a:cs typeface="Constantia"/>
            </a:endParaRPr>
          </a:p>
          <a:p>
            <a:pPr marL="287020" marR="5080" indent="-274320">
              <a:lnSpc>
                <a:spcPct val="100699"/>
              </a:lnSpc>
              <a:spcBef>
                <a:spcPts val="580"/>
              </a:spcBef>
              <a:buClr>
                <a:srgbClr val="EA1579"/>
              </a:buClr>
              <a:buSzPct val="84615"/>
              <a:buFont typeface="Segoe UI Symbol"/>
              <a:buChar char="⚫"/>
              <a:tabLst>
                <a:tab pos="287020" algn="l"/>
              </a:tabLst>
            </a:pPr>
            <a:r>
              <a:rPr sz="2600" spc="-10" dirty="0" err="1">
                <a:solidFill>
                  <a:srgbClr val="FFFFFF"/>
                </a:solidFill>
                <a:latin typeface="Constantia"/>
                <a:cs typeface="Constantia"/>
              </a:rPr>
              <a:t>Zkus</a:t>
            </a:r>
            <a:r>
              <a:rPr lang="cs-CZ" sz="2600" spc="-10" dirty="0">
                <a:solidFill>
                  <a:srgbClr val="FFFFFF"/>
                </a:solidFill>
                <a:latin typeface="Constantia"/>
                <a:cs typeface="Constantia"/>
              </a:rPr>
              <a:t> s pomocí dospěláka</a:t>
            </a:r>
            <a:r>
              <a:rPr sz="2600" spc="-1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10" dirty="0" err="1">
                <a:solidFill>
                  <a:srgbClr val="FFFFFF"/>
                </a:solidFill>
                <a:latin typeface="Constantia"/>
                <a:cs typeface="Constantia"/>
              </a:rPr>
              <a:t>najít</a:t>
            </a:r>
            <a:r>
              <a:rPr sz="26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cs-CZ" sz="2600" spc="-60" dirty="0">
                <a:solidFill>
                  <a:srgbClr val="FFFFFF"/>
                </a:solidFill>
                <a:latin typeface="Constantia"/>
                <a:cs typeface="Constantia"/>
              </a:rPr>
              <a:t>a zazpívat si </a:t>
            </a:r>
            <a:r>
              <a:rPr sz="2600" spc="-15" dirty="0" err="1">
                <a:solidFill>
                  <a:srgbClr val="FFFFFF"/>
                </a:solidFill>
                <a:latin typeface="Constantia"/>
                <a:cs typeface="Constantia"/>
              </a:rPr>
              <a:t>nějakou</a:t>
            </a:r>
            <a:r>
              <a:rPr sz="26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spc="-5" dirty="0" err="1">
                <a:solidFill>
                  <a:srgbClr val="FFFFFF"/>
                </a:solidFill>
                <a:latin typeface="Constantia"/>
                <a:cs typeface="Constantia"/>
              </a:rPr>
              <a:t>jarní</a:t>
            </a:r>
            <a:r>
              <a:rPr sz="26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600" dirty="0" err="1">
                <a:solidFill>
                  <a:srgbClr val="FFFFFF"/>
                </a:solidFill>
                <a:latin typeface="Constantia"/>
                <a:cs typeface="Constantia"/>
              </a:rPr>
              <a:t>písničku</a:t>
            </a:r>
            <a:r>
              <a:rPr lang="cs-CZ" sz="2600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 dirty="0">
              <a:latin typeface="Wingdings"/>
              <a:cs typeface="Wingding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0200" y="523240"/>
            <a:ext cx="5941060" cy="805180"/>
            <a:chOff x="1600200" y="523240"/>
            <a:chExt cx="5941060" cy="805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1193" y="792351"/>
              <a:ext cx="5280535" cy="5229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523240"/>
              <a:ext cx="5941059" cy="8051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366</Words>
  <Application>Microsoft Office PowerPoint</Application>
  <PresentationFormat>Předvádění na obrazovce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Calibri</vt:lpstr>
      <vt:lpstr>Constantia</vt:lpstr>
      <vt:lpstr>Segoe UI Symbol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Jaro už se probouzí</dc:title>
  <dc:creator>Veronika Steklá</dc:creator>
  <cp:lastModifiedBy>Šimánová Veronika</cp:lastModifiedBy>
  <cp:revision>10</cp:revision>
  <dcterms:created xsi:type="dcterms:W3CDTF">2022-05-25T07:55:55Z</dcterms:created>
  <dcterms:modified xsi:type="dcterms:W3CDTF">2023-02-09T09:59:23Z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2022-05-25T00:00:00Z</vt:filetime>
  </property>
</Properties>
</file>